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303" r:id="rId2"/>
    <p:sldId id="301" r:id="rId3"/>
    <p:sldId id="309" r:id="rId4"/>
    <p:sldId id="306" r:id="rId5"/>
    <p:sldId id="307" r:id="rId6"/>
    <p:sldId id="310" r:id="rId7"/>
    <p:sldId id="308" r:id="rId8"/>
    <p:sldId id="312" r:id="rId9"/>
    <p:sldId id="311" r:id="rId10"/>
    <p:sldId id="313" r:id="rId11"/>
    <p:sldId id="314" r:id="rId12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 autoAdjust="0"/>
    <p:restoredTop sz="85026" autoAdjust="0"/>
  </p:normalViewPr>
  <p:slideViewPr>
    <p:cSldViewPr snapToGrid="0" snapToObjects="1">
      <p:cViewPr varScale="1">
        <p:scale>
          <a:sx n="126" d="100"/>
          <a:sy n="126" d="100"/>
        </p:scale>
        <p:origin x="1416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3" d="100"/>
          <a:sy n="113" d="100"/>
        </p:scale>
        <p:origin x="1536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10/3/2016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 smtClean="0"/>
              <a:pPr>
                <a:defRPr/>
              </a:pPr>
              <a:t>10/3/2016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136854"/>
            <a:ext cx="21704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 smtClean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000" b="0" i="0" baseline="0" dirty="0" smtClean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0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786684" y="347147"/>
            <a:ext cx="52508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dirty="0" smtClean="0">
                <a:solidFill>
                  <a:schemeClr val="accent1"/>
                </a:solidFill>
                <a:latin typeface="Quadon Medium"/>
                <a:cs typeface="Quadon Medium"/>
              </a:rPr>
              <a:t>Computer &amp; Information Science &amp; Engineering</a:t>
            </a:r>
            <a:endParaRPr lang="en-US" sz="800" b="0" i="0" dirty="0">
              <a:solidFill>
                <a:schemeClr val="accent1"/>
              </a:solidFill>
              <a:latin typeface="Quadon Medium"/>
              <a:cs typeface="Quadon Medium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Gentona Book"/>
          <a:ea typeface="MS PGothic" panose="020B0600070205080204" pitchFamily="34" charset="-128"/>
          <a:cs typeface="Gentona Book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byexample.com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obyexample.com/structs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blog.golang.org/gopher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GO(</a:t>
            </a:r>
            <a:r>
              <a:rPr lang="en-US" dirty="0" err="1" smtClean="0"/>
              <a:t>lang</a:t>
            </a:r>
            <a:r>
              <a:rPr lang="en-US" dirty="0" smtClean="0"/>
              <a:t>) – Concurrent Programming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CIS4930 – Concurrent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6146" name="Picture 2" descr="Image result for question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13" y="2205831"/>
            <a:ext cx="2857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3587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https://gobyexample.com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/>
              <a:t>http://marcio.io/2015/07/singleton-pattern-in-go/</a:t>
            </a:r>
          </a:p>
        </p:txBody>
      </p:sp>
    </p:spTree>
    <p:extLst>
      <p:ext uri="{BB962C8B-B14F-4D97-AF65-F5344CB8AC3E}">
        <p14:creationId xmlns:p14="http://schemas.microsoft.com/office/powerpoint/2010/main" val="762904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Undergrad / Masters ‘07 alumnus</a:t>
            </a:r>
          </a:p>
          <a:p>
            <a:r>
              <a:rPr lang="en-US" dirty="0" smtClean="0"/>
              <a:t>Ultimate Software</a:t>
            </a:r>
          </a:p>
          <a:p>
            <a:pPr lvl="1"/>
            <a:r>
              <a:rPr lang="en-US" dirty="0" smtClean="0"/>
              <a:t>Page development</a:t>
            </a:r>
          </a:p>
          <a:p>
            <a:pPr lvl="1"/>
            <a:r>
              <a:rPr lang="en-US" dirty="0" smtClean="0"/>
              <a:t>Architectural design</a:t>
            </a:r>
          </a:p>
          <a:p>
            <a:pPr lvl="1"/>
            <a:r>
              <a:rPr lang="en-US" dirty="0" smtClean="0"/>
              <a:t>Gopher evangelist</a:t>
            </a:r>
          </a:p>
          <a:p>
            <a:pPr lvl="1"/>
            <a:r>
              <a:rPr lang="en-US" dirty="0" smtClean="0"/>
              <a:t>Innovation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Joseph </a:t>
            </a:r>
            <a:r>
              <a:rPr lang="en-US" dirty="0" err="1" smtClean="0"/>
              <a:t>Cutrono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79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Speed - Development (Programming / Compilation)</a:t>
            </a:r>
          </a:p>
          <a:p>
            <a:pPr lvl="1"/>
            <a:r>
              <a:rPr lang="en-US" dirty="0" smtClean="0"/>
              <a:t>Concurrency at its heart </a:t>
            </a:r>
          </a:p>
          <a:p>
            <a:pPr lvl="1"/>
            <a:r>
              <a:rPr lang="en-US" dirty="0" smtClean="0"/>
              <a:t>Idiomatic – one/few way to do things</a:t>
            </a:r>
          </a:p>
          <a:p>
            <a:r>
              <a:rPr lang="en-US" dirty="0" smtClean="0"/>
              <a:t>Speed - Compilation</a:t>
            </a:r>
          </a:p>
          <a:p>
            <a:pPr lvl="1"/>
            <a:r>
              <a:rPr lang="en-US" dirty="0" smtClean="0"/>
              <a:t>No dependencies (</a:t>
            </a:r>
            <a:r>
              <a:rPr lang="en-US" dirty="0" err="1" smtClean="0"/>
              <a:t>dlls</a:t>
            </a:r>
            <a:r>
              <a:rPr lang="en-US" dirty="0" smtClean="0"/>
              <a:t>) to link</a:t>
            </a:r>
          </a:p>
          <a:p>
            <a:r>
              <a:rPr lang="en-US" dirty="0"/>
              <a:t>Speed - Deployment</a:t>
            </a:r>
          </a:p>
          <a:p>
            <a:pPr lvl="1"/>
            <a:r>
              <a:rPr lang="en-US" dirty="0"/>
              <a:t>1 exe can run </a:t>
            </a:r>
            <a:r>
              <a:rPr lang="en-US" dirty="0" smtClean="0"/>
              <a:t>anywhere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GO?</a:t>
            </a:r>
            <a:endParaRPr lang="en-US" dirty="0"/>
          </a:p>
        </p:txBody>
      </p:sp>
      <p:pic>
        <p:nvPicPr>
          <p:cNvPr id="1026" name="Picture 2" descr="Image result for golang gthrea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4355" y="986154"/>
            <a:ext cx="3974465" cy="3974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929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1 - Intro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basics about </a:t>
            </a:r>
            <a:r>
              <a:rPr lang="en-US" dirty="0" err="1" smtClean="0"/>
              <a:t>GoRoutines</a:t>
            </a:r>
            <a:endParaRPr lang="en-US" dirty="0" smtClean="0"/>
          </a:p>
          <a:p>
            <a:r>
              <a:rPr lang="en-US" dirty="0" err="1" smtClean="0"/>
              <a:t>Gthreads</a:t>
            </a:r>
            <a:r>
              <a:rPr lang="en-US" dirty="0" smtClean="0"/>
              <a:t> – </a:t>
            </a:r>
          </a:p>
          <a:p>
            <a:pPr lvl="1"/>
            <a:r>
              <a:rPr lang="en-US" dirty="0" smtClean="0"/>
              <a:t>OS threads are scheduled to run against available processors</a:t>
            </a:r>
          </a:p>
          <a:p>
            <a:pPr lvl="1"/>
            <a:r>
              <a:rPr lang="en-US" dirty="0" err="1" smtClean="0"/>
              <a:t>Goroutines</a:t>
            </a:r>
            <a:r>
              <a:rPr lang="en-US" dirty="0" smtClean="0"/>
              <a:t> are scheduled by the </a:t>
            </a:r>
            <a:r>
              <a:rPr lang="en-US" dirty="0" err="1" smtClean="0"/>
              <a:t>Goruntime</a:t>
            </a:r>
            <a:r>
              <a:rPr lang="en-US" dirty="0" smtClean="0"/>
              <a:t> to run within a logical processor that is bound to a single OS thread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004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as first class citizens</a:t>
            </a:r>
          </a:p>
          <a:p>
            <a:r>
              <a:rPr lang="en-US" dirty="0" smtClean="0"/>
              <a:t>OOP when you need it (</a:t>
            </a:r>
            <a:r>
              <a:rPr lang="en-US" dirty="0" smtClean="0">
                <a:hlinkClick r:id="rId2"/>
              </a:rPr>
              <a:t>kind of</a:t>
            </a:r>
            <a:r>
              <a:rPr lang="en-US" dirty="0" smtClean="0"/>
              <a:t>)</a:t>
            </a:r>
          </a:p>
          <a:p>
            <a:r>
              <a:rPr lang="en-US" dirty="0" smtClean="0"/>
              <a:t>Java + Python + Magic = GO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right?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63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hard could that be?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2 - </a:t>
            </a:r>
            <a:r>
              <a:rPr lang="en-US" dirty="0" err="1" smtClean="0"/>
              <a:t>i</a:t>
            </a:r>
            <a:r>
              <a:rPr lang="en-US" dirty="0" smtClean="0"/>
              <a:t>++</a:t>
            </a:r>
            <a:endParaRPr lang="en-US" dirty="0"/>
          </a:p>
        </p:txBody>
      </p:sp>
      <p:pic>
        <p:nvPicPr>
          <p:cNvPr id="5122" name="Picture 2" descr="Image result for seems simp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119" y="2134524"/>
            <a:ext cx="4663441" cy="2697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78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Example </a:t>
            </a:r>
            <a:r>
              <a:rPr lang="en-US" dirty="0" smtClean="0"/>
              <a:t>3 </a:t>
            </a:r>
            <a:r>
              <a:rPr lang="en-US" dirty="0" smtClean="0"/>
              <a:t>- </a:t>
            </a:r>
            <a:r>
              <a:rPr lang="en-US" dirty="0" err="1" smtClean="0"/>
              <a:t>Mutex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289956" y="2095500"/>
            <a:ext cx="7556500" cy="2736048"/>
          </a:xfrm>
        </p:spPr>
        <p:txBody>
          <a:bodyPr/>
          <a:lstStyle/>
          <a:p>
            <a:r>
              <a:rPr lang="en-US" dirty="0" smtClean="0"/>
              <a:t>In a world where we want things to execute in parallel, lets slow things down for a bit and bid a solemn farewell to all those threads we lost tonight</a:t>
            </a:r>
            <a:endParaRPr lang="en-US" dirty="0"/>
          </a:p>
        </p:txBody>
      </p:sp>
      <p:pic>
        <p:nvPicPr>
          <p:cNvPr id="2054" name="Picture 6" descr="Image result for locks clip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738" y="2987040"/>
            <a:ext cx="1533718" cy="2049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13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smtClean="0"/>
              <a:t>Example </a:t>
            </a:r>
            <a:r>
              <a:rPr lang="en-US" smtClean="0"/>
              <a:t>4 </a:t>
            </a:r>
            <a:r>
              <a:rPr lang="en-US" dirty="0" smtClean="0"/>
              <a:t>– Channel communication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289956" y="2095500"/>
            <a:ext cx="7556500" cy="2736048"/>
          </a:xfrm>
        </p:spPr>
        <p:txBody>
          <a:bodyPr/>
          <a:lstStyle/>
          <a:p>
            <a:r>
              <a:rPr lang="en-US" i="1" dirty="0"/>
              <a:t>"Share memory by communicating, don't communicate by sharing memory."</a:t>
            </a:r>
            <a:endParaRPr lang="en-US" dirty="0"/>
          </a:p>
        </p:txBody>
      </p:sp>
      <p:pic>
        <p:nvPicPr>
          <p:cNvPr id="2050" name="Picture 2" descr="Image result for golang gthrea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885" y="3352799"/>
            <a:ext cx="2857500" cy="179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08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What should I use?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289956" y="2095500"/>
            <a:ext cx="7556500" cy="2736048"/>
          </a:xfrm>
        </p:spPr>
        <p:txBody>
          <a:bodyPr/>
          <a:lstStyle/>
          <a:p>
            <a:r>
              <a:rPr lang="en-US" dirty="0" smtClean="0"/>
              <a:t>Use what makes sense. What would be the least surprising implementation expected. Go with that, don’t get cute. Leave that to the </a:t>
            </a:r>
            <a:r>
              <a:rPr lang="en-US" dirty="0" smtClean="0">
                <a:hlinkClick r:id="rId2"/>
              </a:rPr>
              <a:t>Golang gopher</a:t>
            </a:r>
            <a:endParaRPr lang="en-US" dirty="0" smtClean="0"/>
          </a:p>
          <a:p>
            <a:r>
              <a:rPr lang="en-US" dirty="0" smtClean="0"/>
              <a:t>Channels are least efficient in the case of one writer and many readers</a:t>
            </a:r>
            <a:endParaRPr lang="en-US" dirty="0"/>
          </a:p>
        </p:txBody>
      </p:sp>
      <p:pic>
        <p:nvPicPr>
          <p:cNvPr id="4098" name="Picture 2" descr="Image result for golang gopher transparent backgrou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875" y="3808041"/>
            <a:ext cx="2496185" cy="1335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887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7348</TotalTime>
  <Words>248</Words>
  <Application>Microsoft Office PowerPoint</Application>
  <PresentationFormat>On-screen Show (16:9)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ＭＳ Ｐゴシック</vt:lpstr>
      <vt:lpstr>ＭＳ Ｐゴシック</vt:lpstr>
      <vt:lpstr>Gentona Book</vt:lpstr>
      <vt:lpstr>Quadon Medium</vt:lpstr>
      <vt:lpstr>Rockwell</vt:lpstr>
      <vt:lpstr>Wingdings</vt:lpstr>
      <vt:lpstr>PNE Theme Slide Deck</vt:lpstr>
      <vt:lpstr>GO(lang) – Concurrent Programming</vt:lpstr>
      <vt:lpstr>Joseph Cutrono</vt:lpstr>
      <vt:lpstr>Why GO?</vt:lpstr>
      <vt:lpstr>Example 1 - Intro</vt:lpstr>
      <vt:lpstr>Simple right?</vt:lpstr>
      <vt:lpstr>Example 2 - i++</vt:lpstr>
      <vt:lpstr>Example 3 - Mutex</vt:lpstr>
      <vt:lpstr>Example 4 – Channel communication</vt:lpstr>
      <vt:lpstr>What should I use?</vt:lpstr>
      <vt:lpstr>Questions</vt:lpstr>
      <vt:lpstr>References</vt:lpstr>
    </vt:vector>
  </TitlesOfParts>
  <Company>UF College of Engineering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Joe-Desktop</cp:lastModifiedBy>
  <cp:revision>294</cp:revision>
  <cp:lastPrinted>2014-01-31T19:29:42Z</cp:lastPrinted>
  <dcterms:created xsi:type="dcterms:W3CDTF">2013-09-18T13:46:37Z</dcterms:created>
  <dcterms:modified xsi:type="dcterms:W3CDTF">2016-10-03T04:05:18Z</dcterms:modified>
</cp:coreProperties>
</file>